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17" r:id="rId2"/>
    <p:sldId id="318" r:id="rId3"/>
    <p:sldId id="319" r:id="rId4"/>
    <p:sldId id="331" r:id="rId5"/>
    <p:sldId id="321" r:id="rId6"/>
    <p:sldId id="322" r:id="rId7"/>
    <p:sldId id="323" r:id="rId8"/>
    <p:sldId id="333" r:id="rId9"/>
    <p:sldId id="320" r:id="rId10"/>
    <p:sldId id="334" r:id="rId11"/>
    <p:sldId id="324" r:id="rId12"/>
    <p:sldId id="325" r:id="rId13"/>
    <p:sldId id="329" r:id="rId14"/>
    <p:sldId id="326" r:id="rId15"/>
    <p:sldId id="327" r:id="rId16"/>
    <p:sldId id="3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57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A27D4-E539-420D-BDEC-6A1635ED78C1}" type="datetimeFigureOut">
              <a:rPr lang="en-US" smtClean="0"/>
              <a:t>26-Jan-17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E2583-5B16-41C6-A6BA-3D25C99CC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6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Quelle Bild: </a:t>
            </a:r>
            <a:r>
              <a:rPr lang="en-US" dirty="0" err="1"/>
              <a:t>Mircrosoft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E2583-5B16-41C6-A6BA-3D25C99CCE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E2583-5B16-41C6-A6BA-3D25C99CCE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6"/>
          <a:stretch/>
        </p:blipFill>
        <p:spPr>
          <a:xfrm>
            <a:off x="0" y="-1"/>
            <a:ext cx="12192000" cy="712853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12192000" cy="712853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425" y="2481482"/>
            <a:ext cx="8001000" cy="1234596"/>
          </a:xfrm>
        </p:spPr>
        <p:txBody>
          <a:bodyPr anchor="ctr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6163" y="2434854"/>
            <a:ext cx="3214578" cy="1281224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8690095" y="2646597"/>
            <a:ext cx="0" cy="914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8690095" y="4170598"/>
            <a:ext cx="0" cy="497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3615070" y="4190545"/>
            <a:ext cx="49813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Michael Bernard, Thomas Stahl, Juliane </a:t>
            </a:r>
            <a:r>
              <a:rPr lang="en-US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Axt</a:t>
            </a:r>
            <a:endParaRPr lang="en-US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816162" y="4234479"/>
            <a:ext cx="1258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27.01.2017</a:t>
            </a:r>
          </a:p>
        </p:txBody>
      </p:sp>
    </p:spTree>
    <p:extLst>
      <p:ext uri="{BB962C8B-B14F-4D97-AF65-F5344CB8AC3E}">
        <p14:creationId xmlns:p14="http://schemas.microsoft.com/office/powerpoint/2010/main" val="362826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5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10515600" cy="49137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0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450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2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8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7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4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7791"/>
            <a:ext cx="10515600" cy="575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793"/>
            <a:ext cx="10515600" cy="4931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81439-8A05-4348-81D8-525C23858A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128875" y="883715"/>
            <a:ext cx="1192402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32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Calibri" panose="020F0502020204030204" pitchFamily="34" charset="0"/>
        <a:buChar char="‒"/>
        <a:defRPr sz="20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774" y="2458168"/>
            <a:ext cx="8327484" cy="1234596"/>
          </a:xfrm>
        </p:spPr>
        <p:txBody>
          <a:bodyPr>
            <a:normAutofit/>
          </a:bodyPr>
          <a:lstStyle/>
          <a:p>
            <a:r>
              <a:rPr lang="en-US" dirty="0"/>
              <a:t>Blatt 11, Aufgabe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Constraint Programming</a:t>
            </a:r>
          </a:p>
        </p:txBody>
      </p:sp>
    </p:spTree>
    <p:extLst>
      <p:ext uri="{BB962C8B-B14F-4D97-AF65-F5344CB8AC3E}">
        <p14:creationId xmlns:p14="http://schemas.microsoft.com/office/powerpoint/2010/main" val="340174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4" y="1224327"/>
            <a:ext cx="5947283" cy="2081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89580" y="1339481"/>
                <a:ext cx="5733232" cy="1851239"/>
              </a:xfrm>
            </p:spPr>
            <p:txBody>
              <a:bodyPr numCol="1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für </a:t>
                </a:r>
                <a:r>
                  <a:rPr lang="en-US" sz="2000" dirty="0" err="1"/>
                  <a:t>jeden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, j in </a:t>
                </a:r>
                <a:r>
                  <a:rPr lang="en-US" sz="2000" dirty="0" err="1"/>
                  <a:t>Knoten</a:t>
                </a:r>
                <a:r>
                  <a:rPr lang="en-US" sz="2000" dirty="0"/>
                  <a:t> muss </a:t>
                </a:r>
                <a:r>
                  <a:rPr lang="en-US" sz="2000" dirty="0" err="1"/>
                  <a:t>gelten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:r>
                  <a:rPr lang="en-US" sz="2000" dirty="0" err="1"/>
                  <a:t>ist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Nachbar</a:t>
                </a:r>
                <a:r>
                  <a:rPr lang="en-US" sz="2000" dirty="0"/>
                  <a:t> von j und</a:t>
                </a:r>
                <a:br>
                  <a:rPr lang="en-US" sz="2000" dirty="0"/>
                </a:br>
                <a:r>
                  <a:rPr lang="en-US" sz="2000" dirty="0"/>
                  <a:t>    </a:t>
                </a:r>
                <a:r>
                  <a:rPr lang="en-US" sz="2000" dirty="0" err="1"/>
                  <a:t>ist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nicht</a:t>
                </a:r>
                <a:r>
                  <a:rPr lang="en-US" sz="2000" dirty="0"/>
                  <a:t> j:</a:t>
                </a:r>
                <a:br>
                  <a:rPr lang="en-US" sz="2000" dirty="0"/>
                </a:br>
                <a:r>
                  <a:rPr lang="en-US" sz="2000" dirty="0"/>
                  <a:t>	</a:t>
                </a:r>
                <a:r>
                  <a:rPr lang="en-US" sz="2000" dirty="0" err="1"/>
                  <a:t>dann</a:t>
                </a:r>
                <a:r>
                  <a:rPr lang="en-US" sz="2000" dirty="0"/>
                  <a:t> muss </a:t>
                </a:r>
                <a:r>
                  <a:rPr lang="en-US" sz="2000" dirty="0" err="1"/>
                  <a:t>gelten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𝑣𝑎𝑙𝑢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𝑣𝑎𝑙𝑢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9580" y="1339481"/>
                <a:ext cx="5733232" cy="1851239"/>
              </a:xfrm>
              <a:blipFill>
                <a:blip r:embed="rId3"/>
                <a:stretch>
                  <a:fillRect l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527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Ergebnis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= array1d(1..8 </a:t>
            </a:r>
            <a:r>
              <a:rPr lang="en-US" dirty="0"/>
              <a:t>2, 6, 8, 5, 4, 1, 3, 7</a:t>
            </a:r>
            <a:r>
              <a:rPr lang="en-US" dirty="0"/>
              <a:t>]);</a:t>
            </a:r>
          </a:p>
          <a:p>
            <a:r>
              <a:rPr lang="en-US" dirty="0"/>
              <a:t>Ein </a:t>
            </a:r>
            <a:r>
              <a:rPr lang="en-US" dirty="0" err="1"/>
              <a:t>Ergebnis</a:t>
            </a:r>
            <a:r>
              <a:rPr lang="en-US" dirty="0"/>
              <a:t> des </a:t>
            </a:r>
            <a:r>
              <a:rPr lang="en-US" dirty="0" err="1"/>
              <a:t>händischen</a:t>
            </a:r>
            <a:r>
              <a:rPr lang="en-US" dirty="0"/>
              <a:t> </a:t>
            </a:r>
            <a:r>
              <a:rPr lang="en-US" dirty="0" err="1"/>
              <a:t>Lösens</a:t>
            </a:r>
            <a:r>
              <a:rPr lang="en-US" dirty="0"/>
              <a:t> war:</a:t>
            </a:r>
          </a:p>
          <a:p>
            <a:r>
              <a:rPr lang="en-US" dirty="0"/>
              <a:t>(7, 3, 1, 4, 5, 8, 6, 2)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6" name="Group 5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5" name="Straight Connector 14"/>
              <p:cNvCxnSpPr>
                <a:cxnSpLocks/>
                <a:stCxn id="18" idx="0"/>
                <a:endCxn id="17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  <a:stCxn id="21" idx="7"/>
                <a:endCxn id="17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cxnSpLocks/>
                <a:stCxn id="23" idx="1"/>
                <a:endCxn id="17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  <a:stCxn id="19" idx="0"/>
                <a:endCxn id="18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24" idx="0"/>
                <a:endCxn id="23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  <a:stCxn id="20" idx="7"/>
                <a:endCxn id="24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  <a:stCxn id="20" idx="0"/>
                <a:endCxn id="19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22" idx="5"/>
                <a:endCxn id="20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  <a:stCxn id="21" idx="6"/>
                <a:endCxn id="18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  <a:stCxn id="22" idx="6"/>
                <a:endCxn id="19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  <a:stCxn id="19" idx="6"/>
                <a:endCxn id="24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  <a:stCxn id="22" idx="7"/>
                <a:endCxn id="18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21" idx="5"/>
                <a:endCxn id="19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  <a:stCxn id="19" idx="7"/>
                <a:endCxn id="23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  <a:stCxn id="24" idx="1"/>
                <a:endCxn id="18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3191"/>
                <a:ext cx="10515600" cy="49137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Umwandeln </a:t>
                </a:r>
                <a:r>
                  <a:rPr lang="en-US" sz="1800" dirty="0" err="1"/>
                  <a:t>ternärer</a:t>
                </a:r>
                <a:r>
                  <a:rPr lang="en-US" sz="1800" dirty="0"/>
                  <a:t> in </a:t>
                </a:r>
                <a:r>
                  <a:rPr lang="en-US" sz="1800" dirty="0" err="1"/>
                  <a:t>binäre</a:t>
                </a:r>
                <a:r>
                  <a:rPr lang="en-US" sz="1800" dirty="0"/>
                  <a:t> Constraints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 err="1"/>
                  <a:t>Einführung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einer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Hilfsvariable</a:t>
                </a:r>
                <a:r>
                  <a:rPr lang="en-US" sz="1800" dirty="0"/>
                  <a:t> (z) </a:t>
                </a:r>
              </a:p>
              <a:p>
                <a:r>
                  <a:rPr lang="en-US" sz="1800" dirty="0" err="1"/>
                  <a:t>Annahme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endlicher</a:t>
                </a:r>
                <a:r>
                  <a:rPr lang="en-US" sz="1800" dirty="0"/>
                  <a:t> Domains </a:t>
                </a:r>
                <a:r>
                  <a:rPr lang="en-US" sz="1800" dirty="0" err="1"/>
                  <a:t>für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jede</a:t>
                </a:r>
                <a:r>
                  <a:rPr lang="en-US" sz="1800" dirty="0"/>
                  <a:t> Variable:</a:t>
                </a:r>
                <a14:m>
                  <m:oMath xmlns:m="http://schemas.openxmlformats.org/officeDocument/2006/math"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lang="de-DE" sz="1800" b="0" i="0" dirty="0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dirty="0"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lang="de-DE" sz="1800" b="0" i="0" dirty="0" smtClean="0">
                            <a:latin typeface="Cambria Math" panose="02040503050406030204" pitchFamily="18" charset="0"/>
                          </a:rPr>
                          <m:t>,2,3</m:t>
                        </m:r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dirty="0" err="1"/>
                  <a:t>Domäne</a:t>
                </a:r>
                <a:r>
                  <a:rPr lang="en-US" sz="1800" dirty="0"/>
                  <a:t> von z </a:t>
                </a:r>
                <a:r>
                  <a:rPr lang="en-US" sz="1800" dirty="0" err="1"/>
                  <a:t>besteht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aus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einzigartigen</a:t>
                </a:r>
                <a:r>
                  <a:rPr lang="en-US" sz="1800" dirty="0"/>
                  <a:t> IDs </a:t>
                </a:r>
                <a:r>
                  <a:rPr lang="en-US" sz="1800" dirty="0" err="1"/>
                  <a:t>für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jedes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zulässiges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Tupel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aus</a:t>
                </a:r>
                <a:r>
                  <a:rPr lang="en-US" sz="1800" dirty="0"/>
                  <a:t> der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sz="1800" dirty="0" err="1"/>
                  <a:t>Abhängigkeiten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zwischen</a:t>
                </a:r>
                <a:r>
                  <a:rPr lang="en-US" sz="1800" dirty="0"/>
                  <a:t> z und den </a:t>
                </a:r>
                <a:r>
                  <a:rPr lang="en-US" sz="1800" dirty="0" err="1"/>
                  <a:t>Tupeln</a:t>
                </a:r>
                <a:r>
                  <a:rPr lang="en-US" sz="1800" dirty="0"/>
                  <a:t> in C</a:t>
                </a:r>
              </a:p>
              <a:p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0,1,1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1,0,1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0" dirty="0" smtClean="0">
                            <a:latin typeface="Cambria Math" panose="02040503050406030204" pitchFamily="18" charset="0"/>
                          </a:rPr>
                          <m:t>1,1,2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3191"/>
                <a:ext cx="10515600" cy="4913771"/>
              </a:xfrm>
              <a:blipFill>
                <a:blip r:embed="rId2"/>
                <a:stretch>
                  <a:fillRect l="-406" t="-1737" b="-4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12</a:t>
            </a:fld>
            <a:endParaRPr lang="en-US"/>
          </a:p>
        </p:txBody>
      </p:sp>
      <p:grpSp>
        <p:nvGrpSpPr>
          <p:cNvPr id="61" name="Gruppieren 60"/>
          <p:cNvGrpSpPr/>
          <p:nvPr/>
        </p:nvGrpSpPr>
        <p:grpSpPr>
          <a:xfrm>
            <a:off x="995049" y="1596600"/>
            <a:ext cx="2908661" cy="2650460"/>
            <a:chOff x="4796392" y="3018611"/>
            <a:chExt cx="2908661" cy="2650460"/>
          </a:xfrm>
        </p:grpSpPr>
        <p:sp>
          <p:nvSpPr>
            <p:cNvPr id="59" name="Rechteck 58"/>
            <p:cNvSpPr/>
            <p:nvPr/>
          </p:nvSpPr>
          <p:spPr>
            <a:xfrm>
              <a:off x="5470375" y="4073808"/>
              <a:ext cx="1556048" cy="53616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 + b = c</a:t>
              </a:r>
            </a:p>
          </p:txBody>
        </p:sp>
        <p:sp>
          <p:nvSpPr>
            <p:cNvPr id="50" name="Oval 7"/>
            <p:cNvSpPr/>
            <p:nvPr/>
          </p:nvSpPr>
          <p:spPr>
            <a:xfrm>
              <a:off x="5945470" y="5093433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8"/>
            <p:cNvSpPr/>
            <p:nvPr/>
          </p:nvSpPr>
          <p:spPr>
            <a:xfrm>
              <a:off x="4796392" y="3018611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0"/>
            <p:cNvSpPr/>
            <p:nvPr/>
          </p:nvSpPr>
          <p:spPr>
            <a:xfrm>
              <a:off x="7094548" y="3018611"/>
              <a:ext cx="605860" cy="57220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39"/>
            <p:cNvCxnSpPr>
              <a:cxnSpLocks/>
              <a:stCxn id="50" idx="0"/>
            </p:cNvCxnSpPr>
            <p:nvPr/>
          </p:nvCxnSpPr>
          <p:spPr>
            <a:xfrm flipV="1">
              <a:off x="6248400" y="4628223"/>
              <a:ext cx="0" cy="46521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60"/>
            <p:cNvCxnSpPr>
              <a:cxnSpLocks/>
              <a:stCxn id="51" idx="5"/>
            </p:cNvCxnSpPr>
            <p:nvPr/>
          </p:nvCxnSpPr>
          <p:spPr>
            <a:xfrm>
              <a:off x="5313526" y="3507015"/>
              <a:ext cx="720670" cy="6328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63"/>
            <p:cNvCxnSpPr>
              <a:cxnSpLocks/>
              <a:endCxn id="52" idx="3"/>
            </p:cNvCxnSpPr>
            <p:nvPr/>
          </p:nvCxnSpPr>
          <p:spPr>
            <a:xfrm flipV="1">
              <a:off x="6462604" y="3507015"/>
              <a:ext cx="720670" cy="6328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99"/>
            <p:cNvSpPr/>
            <p:nvPr/>
          </p:nvSpPr>
          <p:spPr>
            <a:xfrm>
              <a:off x="5950115" y="5096870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57" name="Oval 100"/>
            <p:cNvSpPr/>
            <p:nvPr/>
          </p:nvSpPr>
          <p:spPr>
            <a:xfrm>
              <a:off x="4801037" y="3022048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8" name="Oval 101"/>
            <p:cNvSpPr/>
            <p:nvPr/>
          </p:nvSpPr>
          <p:spPr>
            <a:xfrm>
              <a:off x="7099193" y="3022048"/>
              <a:ext cx="605860" cy="57220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64" name="Pfeil: nach rechts 63"/>
          <p:cNvSpPr/>
          <p:nvPr/>
        </p:nvSpPr>
        <p:spPr>
          <a:xfrm>
            <a:off x="4112678" y="2432096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Hilfsvariable z</a:t>
            </a:r>
          </a:p>
        </p:txBody>
      </p:sp>
      <p:grpSp>
        <p:nvGrpSpPr>
          <p:cNvPr id="69" name="Gruppieren 68"/>
          <p:cNvGrpSpPr/>
          <p:nvPr/>
        </p:nvGrpSpPr>
        <p:grpSpPr>
          <a:xfrm>
            <a:off x="6032012" y="1593449"/>
            <a:ext cx="3190268" cy="3022943"/>
            <a:chOff x="6032012" y="2866211"/>
            <a:chExt cx="3190268" cy="3022943"/>
          </a:xfrm>
        </p:grpSpPr>
        <p:grpSp>
          <p:nvGrpSpPr>
            <p:cNvPr id="62" name="Gruppieren 61"/>
            <p:cNvGrpSpPr/>
            <p:nvPr/>
          </p:nvGrpSpPr>
          <p:grpSpPr>
            <a:xfrm>
              <a:off x="6169779" y="2866211"/>
              <a:ext cx="2908661" cy="2650460"/>
              <a:chOff x="4643992" y="2866211"/>
              <a:chExt cx="2908661" cy="2650460"/>
            </a:xfrm>
          </p:grpSpPr>
          <p:sp>
            <p:nvSpPr>
              <p:cNvPr id="47" name="Rechteck 46"/>
              <p:cNvSpPr/>
              <p:nvPr/>
            </p:nvSpPr>
            <p:spPr>
              <a:xfrm>
                <a:off x="5317976" y="3912394"/>
                <a:ext cx="1556047" cy="5668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Oval 7"/>
              <p:cNvSpPr/>
              <p:nvPr/>
            </p:nvSpPr>
            <p:spPr>
              <a:xfrm>
                <a:off x="5793070" y="494103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8"/>
              <p:cNvSpPr/>
              <p:nvPr/>
            </p:nvSpPr>
            <p:spPr>
              <a:xfrm>
                <a:off x="4643992" y="2866211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0"/>
              <p:cNvSpPr/>
              <p:nvPr/>
            </p:nvSpPr>
            <p:spPr>
              <a:xfrm>
                <a:off x="6942148" y="2866211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39"/>
              <p:cNvCxnSpPr>
                <a:cxnSpLocks/>
                <a:stCxn id="20" idx="0"/>
              </p:cNvCxnSpPr>
              <p:nvPr/>
            </p:nvCxnSpPr>
            <p:spPr>
              <a:xfrm flipV="1">
                <a:off x="6096000" y="4475823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0"/>
              <p:cNvCxnSpPr>
                <a:cxnSpLocks/>
                <a:stCxn id="21" idx="5"/>
              </p:cNvCxnSpPr>
              <p:nvPr/>
            </p:nvCxnSpPr>
            <p:spPr>
              <a:xfrm>
                <a:off x="5161126" y="3354615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63"/>
              <p:cNvCxnSpPr>
                <a:cxnSpLocks/>
                <a:endCxn id="23" idx="3"/>
              </p:cNvCxnSpPr>
              <p:nvPr/>
            </p:nvCxnSpPr>
            <p:spPr>
              <a:xfrm flipV="1">
                <a:off x="6310204" y="3354615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99"/>
              <p:cNvSpPr/>
              <p:nvPr/>
            </p:nvSpPr>
            <p:spPr>
              <a:xfrm>
                <a:off x="5797715" y="4944470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44" name="Oval 100"/>
              <p:cNvSpPr/>
              <p:nvPr/>
            </p:nvSpPr>
            <p:spPr>
              <a:xfrm>
                <a:off x="4648637" y="2869648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45" name="Oval 101"/>
              <p:cNvSpPr/>
              <p:nvPr/>
            </p:nvSpPr>
            <p:spPr>
              <a:xfrm>
                <a:off x="6946793" y="2869648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5317975" y="3921408"/>
                <a:ext cx="1556048" cy="53616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z:=(a,b,c)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7"/>
                <p:cNvSpPr txBox="1"/>
                <p:nvPr/>
              </p:nvSpPr>
              <p:spPr>
                <a:xfrm>
                  <a:off x="6032012" y="3453346"/>
                  <a:ext cx="8813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012" y="3453346"/>
                  <a:ext cx="8813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7"/>
                <p:cNvSpPr txBox="1"/>
                <p:nvPr/>
              </p:nvSpPr>
              <p:spPr>
                <a:xfrm>
                  <a:off x="7178427" y="5519822"/>
                  <a:ext cx="8867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427" y="5519822"/>
                  <a:ext cx="88671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7"/>
                <p:cNvSpPr txBox="1"/>
                <p:nvPr/>
              </p:nvSpPr>
              <p:spPr>
                <a:xfrm>
                  <a:off x="8335563" y="3450317"/>
                  <a:ext cx="8867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563" y="3450317"/>
                  <a:ext cx="88671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902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1c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Jetzt können binäre </a:t>
                </a:r>
                <a:r>
                  <a:rPr lang="de-DE" dirty="0" err="1"/>
                  <a:t>Constraints</a:t>
                </a:r>
                <a:r>
                  <a:rPr lang="de-DE" dirty="0"/>
                  <a:t> zwischen den Variablenpaaren {</a:t>
                </a:r>
                <a:r>
                  <a:rPr lang="de-DE" dirty="0" err="1"/>
                  <a:t>a,z</a:t>
                </a:r>
                <a:r>
                  <a:rPr lang="de-DE" dirty="0"/>
                  <a:t>}, {</a:t>
                </a:r>
                <a:r>
                  <a:rPr lang="de-DE" dirty="0" err="1"/>
                  <a:t>b,z</a:t>
                </a:r>
                <a:r>
                  <a:rPr lang="de-DE" dirty="0"/>
                  <a:t>}, {</a:t>
                </a:r>
                <a:r>
                  <a:rPr lang="de-DE" dirty="0" err="1"/>
                  <a:t>c,z</a:t>
                </a:r>
                <a:r>
                  <a:rPr lang="de-DE" dirty="0"/>
                  <a:t>} aufgestellt werden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Analog kann jede n-</a:t>
                </a:r>
                <a:r>
                  <a:rPr lang="de-DE" dirty="0" err="1"/>
                  <a:t>äre</a:t>
                </a:r>
                <a:r>
                  <a:rPr lang="de-DE" dirty="0"/>
                  <a:t> </a:t>
                </a:r>
                <a:r>
                  <a:rPr lang="de-DE" dirty="0" err="1"/>
                  <a:t>Constraint</a:t>
                </a:r>
                <a:r>
                  <a:rPr lang="de-DE" dirty="0"/>
                  <a:t> in einen Verbund aus n binären </a:t>
                </a:r>
                <a:r>
                  <a:rPr lang="de-DE" dirty="0" err="1"/>
                  <a:t>Constraints</a:t>
                </a:r>
                <a:r>
                  <a:rPr lang="de-DE" dirty="0"/>
                  <a:t> reduziert werden </a:t>
                </a:r>
              </a:p>
              <a:p>
                <a:r>
                  <a:rPr lang="de-DE" dirty="0"/>
                  <a:t>Diese bestehen aus einer Hilfsvariable und den ursprünglichen Variablen</a:t>
                </a:r>
              </a:p>
              <a:p>
                <a:r>
                  <a:rPr lang="de-DE" dirty="0"/>
                  <a:t>Die Domäne der Hilfsvariable besteht aus dem kartesischen Produkt der </a:t>
                </a:r>
                <a:r>
                  <a:rPr lang="de-DE"/>
                  <a:t>ursprünglichen Variablen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737" r="-12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9912257" y="1943100"/>
                <a:ext cx="1441543" cy="1469571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err="1">
                    <a:latin typeface="Cambria Math" panose="02040503050406030204" pitchFamily="18" charset="0"/>
                  </a:rPr>
                  <a:t>Erinnerung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0↦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0,1,1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1,0,1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1,1,2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257" y="1943100"/>
                <a:ext cx="1441543" cy="1469571"/>
              </a:xfrm>
              <a:prstGeom prst="rect">
                <a:avLst/>
              </a:prstGeom>
              <a:blipFill>
                <a:blip r:embed="rId3"/>
                <a:stretch>
                  <a:fillRect l="-2058" t="-1215" r="-41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43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1d, </a:t>
            </a:r>
            <a:r>
              <a:rPr lang="en-US" dirty="0" err="1"/>
              <a:t>nach</a:t>
            </a:r>
            <a:r>
              <a:rPr lang="en-US" dirty="0"/>
              <a:t> MRV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14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 </a:t>
            </a:r>
            <a:r>
              <a:rPr lang="en-US" dirty="0">
                <a:sym typeface="Wingdings" panose="05000000000000000000" pitchFamily="2" charset="2"/>
              </a:rPr>
              <a:t> rot</a:t>
            </a:r>
          </a:p>
          <a:p>
            <a:r>
              <a:rPr lang="en-US" dirty="0">
                <a:sym typeface="Wingdings" panose="05000000000000000000" pitchFamily="2" charset="2"/>
              </a:rPr>
              <a:t>V 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330171" y="3443599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grün</a:t>
            </a:r>
            <a:r>
              <a:rPr lang="en-US" sz="2000" dirty="0"/>
              <a:t>}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64986" y="2871677"/>
            <a:ext cx="1252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82200" y="1511880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99145" y="1079777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53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15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grün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64986" y="2871677"/>
            <a:ext cx="651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{rot}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82200" y="1511880"/>
            <a:ext cx="1225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rot}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99145" y="1079777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76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16</a:t>
            </a:fld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677220" y="1506265"/>
            <a:ext cx="4073330" cy="4046369"/>
            <a:chOff x="6613720" y="1582465"/>
            <a:chExt cx="4073330" cy="4046369"/>
          </a:xfrm>
        </p:grpSpPr>
        <p:sp>
          <p:nvSpPr>
            <p:cNvPr id="50" name="Oval 49"/>
            <p:cNvSpPr/>
            <p:nvPr/>
          </p:nvSpPr>
          <p:spPr>
            <a:xfrm>
              <a:off x="6613720" y="2251483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894930" y="1582465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7928170" y="3049768"/>
              <a:ext cx="764980" cy="670308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539580" y="1942637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9922070" y="3071482"/>
              <a:ext cx="764980" cy="670308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NSW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9117500" y="4032751"/>
              <a:ext cx="764980" cy="670308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9421910" y="4958526"/>
              <a:ext cx="764980" cy="6703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57" name="Straight Connector 56"/>
            <p:cNvCxnSpPr>
              <a:cxnSpLocks/>
              <a:endCxn id="51" idx="3"/>
            </p:cNvCxnSpPr>
            <p:nvPr/>
          </p:nvCxnSpPr>
          <p:spPr>
            <a:xfrm flipV="1">
              <a:off x="7292071" y="2154609"/>
              <a:ext cx="714888" cy="1943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51" idx="5"/>
              <a:endCxn id="53" idx="2"/>
            </p:cNvCxnSpPr>
            <p:nvPr/>
          </p:nvCxnSpPr>
          <p:spPr>
            <a:xfrm>
              <a:off x="8547881" y="2154609"/>
              <a:ext cx="991699" cy="123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  <a:stCxn id="52" idx="0"/>
              <a:endCxn id="51" idx="4"/>
            </p:cNvCxnSpPr>
            <p:nvPr/>
          </p:nvCxnSpPr>
          <p:spPr>
            <a:xfrm flipH="1" flipV="1">
              <a:off x="8277420" y="2252773"/>
              <a:ext cx="33240" cy="7969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50" idx="5"/>
              <a:endCxn id="52" idx="1"/>
            </p:cNvCxnSpPr>
            <p:nvPr/>
          </p:nvCxnSpPr>
          <p:spPr>
            <a:xfrm>
              <a:off x="7266671" y="2823627"/>
              <a:ext cx="773528" cy="32430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  <a:stCxn id="52" idx="7"/>
              <a:endCxn id="53" idx="3"/>
            </p:cNvCxnSpPr>
            <p:nvPr/>
          </p:nvCxnSpPr>
          <p:spPr>
            <a:xfrm flipV="1">
              <a:off x="8581121" y="2514781"/>
              <a:ext cx="1070488" cy="63315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  <a:stCxn id="54" idx="0"/>
              <a:endCxn id="53" idx="5"/>
            </p:cNvCxnSpPr>
            <p:nvPr/>
          </p:nvCxnSpPr>
          <p:spPr>
            <a:xfrm flipH="1" flipV="1">
              <a:off x="10192531" y="2514781"/>
              <a:ext cx="112029" cy="55670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8693150" y="3384922"/>
              <a:ext cx="1228920" cy="217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52" idx="5"/>
              <a:endCxn id="55" idx="1"/>
            </p:cNvCxnSpPr>
            <p:nvPr/>
          </p:nvCxnSpPr>
          <p:spPr>
            <a:xfrm>
              <a:off x="8581121" y="3621912"/>
              <a:ext cx="648408" cy="50900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  <a:endCxn id="54" idx="4"/>
            </p:cNvCxnSpPr>
            <p:nvPr/>
          </p:nvCxnSpPr>
          <p:spPr>
            <a:xfrm flipV="1">
              <a:off x="9790246" y="3741790"/>
              <a:ext cx="514314" cy="38912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"/>
          <p:cNvSpPr txBox="1">
            <a:spLocks/>
          </p:cNvSpPr>
          <p:nvPr/>
        </p:nvSpPr>
        <p:spPr>
          <a:xfrm>
            <a:off x="990600" y="1415591"/>
            <a:ext cx="4895850" cy="4913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 </a:t>
            </a:r>
            <a:r>
              <a:rPr lang="en-US" dirty="0">
                <a:sym typeface="Wingdings" panose="05000000000000000000" pitchFamily="2" charset="2"/>
              </a:rPr>
              <a:t> rot</a:t>
            </a:r>
          </a:p>
          <a:p>
            <a:r>
              <a:rPr lang="en-US" dirty="0">
                <a:sym typeface="Wingdings" panose="05000000000000000000" pitchFamily="2" charset="2"/>
              </a:rPr>
              <a:t>NT 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Keine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Farbe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für</a:t>
            </a:r>
            <a:r>
              <a:rPr lang="en-US" dirty="0">
                <a:sym typeface="Wingdings" panose="05000000000000000000" pitchFamily="2" charset="2"/>
              </a:rPr>
              <a:t> Quebec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übrig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951428" y="5536615"/>
            <a:ext cx="182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blau</a:t>
            </a:r>
            <a:r>
              <a:rPr lang="en-US" sz="2000" dirty="0"/>
              <a:t>, </a:t>
            </a:r>
            <a:r>
              <a:rPr lang="en-US" sz="2000" dirty="0" err="1"/>
              <a:t>grün</a:t>
            </a:r>
            <a:r>
              <a:rPr lang="en-US" sz="2000" dirty="0"/>
              <a:t>, rot}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9982200" y="1511880"/>
                <a:ext cx="5052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{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511880"/>
                <a:ext cx="505267" cy="400110"/>
              </a:xfrm>
              <a:prstGeom prst="rect">
                <a:avLst/>
              </a:prstGeom>
              <a:blipFill>
                <a:blip r:embed="rId2"/>
                <a:stretch>
                  <a:fillRect l="-13415" t="-7576" r="-1219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5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2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4378032" y="1727931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21408" y="2633606"/>
            <a:ext cx="2385023" cy="2128490"/>
            <a:chOff x="980477" y="3040410"/>
            <a:chExt cx="1772276" cy="1706930"/>
          </a:xfrm>
          <a:solidFill>
            <a:schemeClr val="accent6"/>
          </a:solidFill>
        </p:grpSpPr>
        <p:sp>
          <p:nvSpPr>
            <p:cNvPr id="3" name="Oval 2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05621" y="23186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508696" y="23186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789652" y="23155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104377" y="23155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397111" y="231552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710813" y="232396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005288" y="232396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16265" y="232475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947954" y="2567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939939" y="28473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942624" y="3125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944612" y="33916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37813" y="3662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44612" y="392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933163" y="4471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944607" y="4208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5490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475364" cy="4913771"/>
          </a:xfrm>
        </p:spPr>
        <p:txBody>
          <a:bodyPr/>
          <a:lstStyle/>
          <a:p>
            <a:r>
              <a:rPr lang="en-US" dirty="0"/>
              <a:t>MC </a:t>
            </a:r>
            <a:r>
              <a:rPr lang="en-US" dirty="0" err="1"/>
              <a:t>bei</a:t>
            </a:r>
            <a:r>
              <a:rPr lang="en-US" dirty="0"/>
              <a:t> C und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 :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3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897794"/>
              </p:ext>
            </p:extLst>
          </p:nvPr>
        </p:nvGraphicFramePr>
        <p:xfrm>
          <a:off x="833248" y="2044139"/>
          <a:ext cx="37128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7" name="Oval 56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357462" y="247072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5225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475364" cy="4913771"/>
          </a:xfrm>
        </p:spPr>
        <p:txBody>
          <a:bodyPr/>
          <a:lstStyle/>
          <a:p>
            <a:r>
              <a:rPr lang="en-US" dirty="0"/>
              <a:t>MC </a:t>
            </a:r>
            <a:r>
              <a:rPr lang="en-US" dirty="0" err="1"/>
              <a:t>bei</a:t>
            </a:r>
            <a:r>
              <a:rPr lang="en-US" dirty="0"/>
              <a:t>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 : 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4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91356"/>
              </p:ext>
            </p:extLst>
          </p:nvPr>
        </p:nvGraphicFramePr>
        <p:xfrm>
          <a:off x="833248" y="2044139"/>
          <a:ext cx="24752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7" name="Oval 56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353451" y="2476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730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38200" y="1263191"/>
            <a:ext cx="7557590" cy="4913771"/>
          </a:xfrm>
        </p:spPr>
        <p:txBody>
          <a:bodyPr/>
          <a:lstStyle/>
          <a:p>
            <a:r>
              <a:rPr lang="en-US" dirty="0"/>
              <a:t>MC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gleich</a:t>
            </a:r>
            <a:endParaRPr lang="en-US" dirty="0"/>
          </a:p>
          <a:p>
            <a:r>
              <a:rPr lang="en-US" dirty="0"/>
              <a:t>MR </a:t>
            </a:r>
            <a:r>
              <a:rPr lang="en-US" dirty="0" err="1"/>
              <a:t>bei</a:t>
            </a:r>
            <a:r>
              <a:rPr lang="en-US" dirty="0"/>
              <a:t> A und 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: 7</a:t>
            </a:r>
          </a:p>
          <a:p>
            <a:r>
              <a:rPr lang="en-US" dirty="0"/>
              <a:t>H : 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5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265480"/>
              </p:ext>
            </p:extLst>
          </p:nvPr>
        </p:nvGraphicFramePr>
        <p:xfrm>
          <a:off x="865832" y="2466230"/>
          <a:ext cx="37128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7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37617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1" name="Oval 50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353451" y="2476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8733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5310" y="1246311"/>
            <a:ext cx="7557590" cy="4913771"/>
          </a:xfrm>
        </p:spPr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restlichen</a:t>
            </a:r>
            <a:r>
              <a:rPr lang="en-US" dirty="0"/>
              <a:t>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Auswahlverfahren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Gleichstand</a:t>
            </a:r>
            <a:endParaRPr lang="en-US" dirty="0"/>
          </a:p>
          <a:p>
            <a:r>
              <a:rPr lang="en-US" dirty="0"/>
              <a:t>B : 3</a:t>
            </a:r>
          </a:p>
          <a:p>
            <a:r>
              <a:rPr lang="en-US" dirty="0"/>
              <a:t>D : 4</a:t>
            </a:r>
          </a:p>
          <a:p>
            <a:r>
              <a:rPr lang="en-US" dirty="0"/>
              <a:t>E : 5</a:t>
            </a:r>
          </a:p>
          <a:p>
            <a:r>
              <a:rPr lang="en-US" dirty="0"/>
              <a:t>G : 6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6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4107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12511"/>
                <a:ext cx="720670" cy="63280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10208"/>
                <a:ext cx="543218" cy="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3280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90134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7543"/>
                <a:ext cx="605860" cy="572201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12946"/>
              </p:ext>
            </p:extLst>
          </p:nvPr>
        </p:nvGraphicFramePr>
        <p:xfrm>
          <a:off x="544614" y="5312197"/>
          <a:ext cx="6111705" cy="80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1">
                  <a:extLst>
                    <a:ext uri="{9D8B030D-6E8A-4147-A177-3AD203B41FA5}">
                      <a16:colId xmlns:a16="http://schemas.microsoft.com/office/drawing/2014/main" val="1819092371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444592216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83859517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3258402949"/>
                    </a:ext>
                  </a:extLst>
                </a:gridCol>
                <a:gridCol w="1222341">
                  <a:extLst>
                    <a:ext uri="{9D8B030D-6E8A-4147-A177-3AD203B41FA5}">
                      <a16:colId xmlns:a16="http://schemas.microsoft.com/office/drawing/2014/main" val="2795592504"/>
                    </a:ext>
                  </a:extLst>
                </a:gridCol>
              </a:tblGrid>
              <a:tr h="429790">
                <a:tc>
                  <a:txBody>
                    <a:bodyPr/>
                    <a:lstStyle/>
                    <a:p>
                      <a:r>
                        <a:rPr lang="en-US" dirty="0" err="1"/>
                        <a:t>Knoten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9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005407"/>
                  </a:ext>
                </a:extLst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1" name="Oval 50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353451" y="2476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4189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5310" y="1246311"/>
            <a:ext cx="4610615" cy="49137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 +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7</a:t>
            </a:fld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05880" y="1825706"/>
            <a:ext cx="3338452" cy="3788740"/>
            <a:chOff x="4378032" y="1727931"/>
            <a:chExt cx="3338452" cy="3788740"/>
          </a:xfrm>
        </p:grpSpPr>
        <p:grpSp>
          <p:nvGrpSpPr>
            <p:cNvPr id="70" name="Group 69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7" name="Straight Connector 16"/>
              <p:cNvCxnSpPr>
                <a:cxnSpLocks/>
                <a:stCxn id="6" idx="0"/>
                <a:endCxn id="5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  <a:stCxn id="9" idx="7"/>
                <a:endCxn id="5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cxnSpLocks/>
                <a:stCxn id="11" idx="1"/>
                <a:endCxn id="5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10" idx="0"/>
                <a:endCxn id="9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7" idx="0"/>
                <a:endCxn id="6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2" idx="0"/>
                <a:endCxn id="11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8" idx="7"/>
                <a:endCxn id="12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  <a:stCxn id="10" idx="5"/>
                <a:endCxn id="8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  <a:stCxn id="9" idx="6"/>
                <a:endCxn id="6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  <a:stCxn id="10" idx="6"/>
                <a:endCxn id="7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  <a:stCxn id="10" idx="7"/>
                <a:endCxn id="6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  <a:stCxn id="9" idx="5"/>
                <a:endCxn id="7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cxnSpLocks/>
                <a:stCxn id="7" idx="7"/>
                <a:endCxn id="11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  <a:stCxn id="12" idx="1"/>
                <a:endCxn id="6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864046" y="2785819"/>
            <a:ext cx="2385023" cy="2128490"/>
            <a:chOff x="980477" y="3040410"/>
            <a:chExt cx="1772276" cy="1706930"/>
          </a:xfrm>
          <a:noFill/>
        </p:grpSpPr>
        <p:sp>
          <p:nvSpPr>
            <p:cNvPr id="51" name="Oval 50"/>
            <p:cNvSpPr/>
            <p:nvPr/>
          </p:nvSpPr>
          <p:spPr>
            <a:xfrm>
              <a:off x="1430503" y="3051740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663192" y="305174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885238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07284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339973" y="304607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562019" y="304041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91424" y="30625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213470" y="305688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430503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1663192" y="326496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885238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107284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2339973" y="325930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562019" y="3253638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1424" y="32757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213470" y="327011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419556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652245" y="348453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874291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096337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329026" y="347886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551072" y="347320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80477" y="349534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202523" y="3489683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419556" y="369776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652245" y="3697762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874291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096337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329026" y="369209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51072" y="368643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980477" y="370857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202523" y="3702911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430503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663192" y="391099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885238" y="3905325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107284" y="390532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339973" y="3905325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562019" y="3899660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991424" y="392180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213470" y="391613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430503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663192" y="412421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885238" y="411855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107284" y="411855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339973" y="4118553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62019" y="4112888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991424" y="413503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213470" y="412936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419556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652245" y="434378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74291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096337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329026" y="4338119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51072" y="4332454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980477" y="4354598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202523" y="4348933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419556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652245" y="455701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874291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096337" y="4551347"/>
              <a:ext cx="190734" cy="17951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329026" y="4551347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551072" y="4545682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980477" y="4567826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202523" y="4562161"/>
              <a:ext cx="190734" cy="1795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5848259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151334" y="2470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432290" y="24677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47015" y="2467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039749" y="24677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353451" y="2476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647926" y="247618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958903" y="24769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90592" y="272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582577" y="29995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585262" y="3277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587250" y="3543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580451" y="3814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587250" y="40769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575801" y="4624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587245" y="4361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298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Alternativlösungen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2621" y="1954732"/>
            <a:ext cx="3338452" cy="3788740"/>
            <a:chOff x="4378032" y="1727931"/>
            <a:chExt cx="3338452" cy="3788740"/>
          </a:xfrm>
        </p:grpSpPr>
        <p:grpSp>
          <p:nvGrpSpPr>
            <p:cNvPr id="6" name="Group 5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15" name="Straight Connector 14"/>
              <p:cNvCxnSpPr>
                <a:cxnSpLocks/>
                <a:stCxn id="18" idx="0"/>
                <a:endCxn id="17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  <a:stCxn id="21" idx="7"/>
                <a:endCxn id="17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cxnSpLocks/>
                <a:stCxn id="23" idx="1"/>
                <a:endCxn id="17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  <a:stCxn id="19" idx="0"/>
                <a:endCxn id="18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24" idx="0"/>
                <a:endCxn id="23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  <a:stCxn id="20" idx="7"/>
                <a:endCxn id="24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  <a:stCxn id="20" idx="0"/>
                <a:endCxn id="19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  <a:stCxn id="22" idx="5"/>
                <a:endCxn id="20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  <a:stCxn id="21" idx="6"/>
                <a:endCxn id="18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  <a:stCxn id="22" idx="6"/>
                <a:endCxn id="19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  <a:stCxn id="19" idx="6"/>
                <a:endCxn id="24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  <a:stCxn id="22" idx="7"/>
                <a:endCxn id="18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  <a:stCxn id="21" idx="5"/>
                <a:endCxn id="19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  <a:stCxn id="19" idx="7"/>
                <a:endCxn id="23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  <a:stCxn id="24" idx="1"/>
                <a:endCxn id="18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61660" y="6201808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B, E, D, G </a:t>
            </a:r>
            <a:r>
              <a:rPr lang="en-US" dirty="0" err="1"/>
              <a:t>getauscht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321548" y="2001728"/>
            <a:ext cx="3338452" cy="3788740"/>
            <a:chOff x="4378032" y="1727931"/>
            <a:chExt cx="3338452" cy="3788740"/>
          </a:xfrm>
        </p:grpSpPr>
        <p:grpSp>
          <p:nvGrpSpPr>
            <p:cNvPr id="49" name="Group 48"/>
            <p:cNvGrpSpPr/>
            <p:nvPr/>
          </p:nvGrpSpPr>
          <p:grpSpPr>
            <a:xfrm>
              <a:off x="4643992" y="1828800"/>
              <a:ext cx="2908661" cy="3687871"/>
              <a:chOff x="4643992" y="1649286"/>
              <a:chExt cx="2908661" cy="3687871"/>
            </a:xfrm>
          </p:grpSpPr>
          <p:cxnSp>
            <p:nvCxnSpPr>
              <p:cNvPr id="58" name="Straight Connector 57"/>
              <p:cNvCxnSpPr>
                <a:cxnSpLocks/>
                <a:stCxn id="61" idx="0"/>
                <a:endCxn id="60" idx="4"/>
              </p:cNvCxnSpPr>
              <p:nvPr/>
            </p:nvCxnSpPr>
            <p:spPr>
              <a:xfrm flipV="1">
                <a:off x="6096000" y="2221487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cxnSpLocks/>
                <a:stCxn id="64" idx="7"/>
                <a:endCxn id="60" idx="3"/>
              </p:cNvCxnSpPr>
              <p:nvPr/>
            </p:nvCxnSpPr>
            <p:spPr>
              <a:xfrm flipV="1">
                <a:off x="5161126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5793070" y="164928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793070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793070" y="3724108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793070" y="476151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643992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643992" y="3720669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942148" y="2686697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942148" y="372410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>
                <a:cxnSpLocks/>
                <a:stCxn id="66" idx="1"/>
                <a:endCxn id="60" idx="5"/>
              </p:cNvCxnSpPr>
              <p:nvPr/>
            </p:nvCxnSpPr>
            <p:spPr>
              <a:xfrm flipH="1" flipV="1">
                <a:off x="6310204" y="2137690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cxnSpLocks/>
                <a:stCxn id="65" idx="0"/>
                <a:endCxn id="64" idx="4"/>
              </p:cNvCxnSpPr>
              <p:nvPr/>
            </p:nvCxnSpPr>
            <p:spPr>
              <a:xfrm flipV="1">
                <a:off x="4946922" y="3258898"/>
                <a:ext cx="0" cy="46177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cxnSpLocks/>
                <a:stCxn id="62" idx="0"/>
                <a:endCxn id="61" idx="4"/>
              </p:cNvCxnSpPr>
              <p:nvPr/>
            </p:nvCxnSpPr>
            <p:spPr>
              <a:xfrm flipV="1">
                <a:off x="6096000" y="3258898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cxnSpLocks/>
                <a:stCxn id="67" idx="0"/>
                <a:endCxn id="66" idx="4"/>
              </p:cNvCxnSpPr>
              <p:nvPr/>
            </p:nvCxnSpPr>
            <p:spPr>
              <a:xfrm flipV="1">
                <a:off x="7245078" y="3258898"/>
                <a:ext cx="0" cy="46520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cxnSpLocks/>
                <a:stCxn id="63" idx="7"/>
                <a:endCxn id="67" idx="3"/>
              </p:cNvCxnSpPr>
              <p:nvPr/>
            </p:nvCxnSpPr>
            <p:spPr>
              <a:xfrm flipV="1">
                <a:off x="6310204" y="4212510"/>
                <a:ext cx="720670" cy="63280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cxnSpLocks/>
                <a:stCxn id="63" idx="0"/>
                <a:endCxn id="62" idx="4"/>
              </p:cNvCxnSpPr>
              <p:nvPr/>
            </p:nvCxnSpPr>
            <p:spPr>
              <a:xfrm flipV="1">
                <a:off x="6096000" y="4296309"/>
                <a:ext cx="0" cy="46521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cxnSpLocks/>
                <a:stCxn id="65" idx="5"/>
                <a:endCxn id="63" idx="1"/>
              </p:cNvCxnSpPr>
              <p:nvPr/>
            </p:nvCxnSpPr>
            <p:spPr>
              <a:xfrm>
                <a:off x="5161126" y="4209073"/>
                <a:ext cx="720670" cy="636243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  <a:stCxn id="64" idx="6"/>
                <a:endCxn id="61" idx="2"/>
              </p:cNvCxnSpPr>
              <p:nvPr/>
            </p:nvCxnSpPr>
            <p:spPr>
              <a:xfrm>
                <a:off x="5249852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cxnSpLocks/>
                <a:stCxn id="65" idx="6"/>
                <a:endCxn id="62" idx="2"/>
              </p:cNvCxnSpPr>
              <p:nvPr/>
            </p:nvCxnSpPr>
            <p:spPr>
              <a:xfrm>
                <a:off x="5249852" y="4006770"/>
                <a:ext cx="543218" cy="343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cxnSpLocks/>
                <a:stCxn id="61" idx="6"/>
                <a:endCxn id="66" idx="2"/>
              </p:cNvCxnSpPr>
              <p:nvPr/>
            </p:nvCxnSpPr>
            <p:spPr>
              <a:xfrm>
                <a:off x="6398930" y="2972798"/>
                <a:ext cx="543218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cxnSpLocks/>
                <a:stCxn id="62" idx="6"/>
                <a:endCxn id="67" idx="2"/>
              </p:cNvCxnSpPr>
              <p:nvPr/>
            </p:nvCxnSpPr>
            <p:spPr>
              <a:xfrm flipV="1">
                <a:off x="6398930" y="4010207"/>
                <a:ext cx="543218" cy="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cxnSpLocks/>
                <a:stCxn id="65" idx="7"/>
                <a:endCxn id="61" idx="3"/>
              </p:cNvCxnSpPr>
              <p:nvPr/>
            </p:nvCxnSpPr>
            <p:spPr>
              <a:xfrm flipV="1">
                <a:off x="5161126" y="3175101"/>
                <a:ext cx="720670" cy="62936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cxnSpLocks/>
                <a:stCxn id="64" idx="5"/>
                <a:endCxn id="62" idx="1"/>
              </p:cNvCxnSpPr>
              <p:nvPr/>
            </p:nvCxnSpPr>
            <p:spPr>
              <a:xfrm>
                <a:off x="5161126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cxnSpLocks/>
                <a:stCxn id="62" idx="7"/>
                <a:endCxn id="66" idx="3"/>
              </p:cNvCxnSpPr>
              <p:nvPr/>
            </p:nvCxnSpPr>
            <p:spPr>
              <a:xfrm flipV="1">
                <a:off x="6310204" y="3175101"/>
                <a:ext cx="720670" cy="63280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cxnSpLocks/>
                <a:stCxn id="67" idx="1"/>
                <a:endCxn id="61" idx="5"/>
              </p:cNvCxnSpPr>
              <p:nvPr/>
            </p:nvCxnSpPr>
            <p:spPr>
              <a:xfrm flipH="1" flipV="1">
                <a:off x="6310204" y="3175101"/>
                <a:ext cx="720670" cy="632802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5797715" y="1652723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797715" y="2690134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797715" y="372754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797715" y="476495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648637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6946793" y="2686696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6946793" y="3724105"/>
                <a:ext cx="605860" cy="572201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5559794" y="17279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78032" y="27829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87901" y="26159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89150" y="26336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85052" y="382038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22647" y="36054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361731" y="371895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03575" y="494447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4972187" y="6201808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der Mitte </a:t>
            </a:r>
            <a:r>
              <a:rPr lang="en-US" dirty="0" err="1"/>
              <a:t>gespiegelt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8913997" y="4427625"/>
            <a:ext cx="173905" cy="1449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9124190" y="4432050"/>
            <a:ext cx="173905" cy="1449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334383" y="4420749"/>
            <a:ext cx="173905" cy="1449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5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627"/>
          <a:stretch/>
        </p:blipFill>
        <p:spPr>
          <a:xfrm>
            <a:off x="116484" y="1224327"/>
            <a:ext cx="4124801" cy="5291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Aufgabe 1b)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1439-8A05-4348-81D8-525C23858AD5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978" y="1649285"/>
            <a:ext cx="4347608" cy="1851239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678586" y="1649286"/>
            <a:ext cx="5234209" cy="1851239"/>
          </a:xfrm>
        </p:spPr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Initialisieren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90218" y="3715840"/>
            <a:ext cx="5234209" cy="63484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Menge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r>
              <a:rPr lang="en-US" sz="2000" dirty="0"/>
              <a:t>, </a:t>
            </a:r>
            <a:r>
              <a:rPr lang="en-US" sz="2000" dirty="0" err="1"/>
              <a:t>Werte</a:t>
            </a:r>
            <a:r>
              <a:rPr lang="en-US" sz="2000" dirty="0"/>
              <a:t> der </a:t>
            </a:r>
            <a:r>
              <a:rPr lang="en-US" sz="2000" dirty="0" err="1"/>
              <a:t>Knoten</a:t>
            </a:r>
            <a:r>
              <a:rPr lang="en-US" sz="2000" dirty="0"/>
              <a:t>, </a:t>
            </a:r>
            <a:r>
              <a:rPr lang="en-US" sz="2000" dirty="0" err="1"/>
              <a:t>Entscheidungsvariable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330978" y="3715841"/>
            <a:ext cx="4347608" cy="634840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0978" y="4398690"/>
            <a:ext cx="4347608" cy="2116926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790218" y="4398690"/>
                <a:ext cx="8127496" cy="2116926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Calibri" panose="020F0502020204030204" pitchFamily="34" charset="0"/>
                  <a:buChar char="‒"/>
                  <a:defRPr sz="20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𝑀𝑎𝑡𝑟𝑖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𝑤𝑒𝑛𝑛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𝐾𝑛𝑜𝑡𝑒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𝑁𝑎𝑐h𝑏𝑎𝑟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𝐾𝑛𝑜𝑡𝑒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𝑠𝑜𝑛𝑠𝑡</m:t>
                              </m:r>
                            </m:e>
                          </m:eqArr>
                        </m:e>
                      </m:d>
                      <m:r>
                        <a:rPr lang="en-US" sz="1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𝐾𝑛𝑜𝑡𝑒𝑛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218" y="4398690"/>
                <a:ext cx="8127496" cy="2116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35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733</Words>
  <Application>Microsoft Office PowerPoint</Application>
  <PresentationFormat>Widescreen</PresentationFormat>
  <Paragraphs>383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Microsoft YaHei UI</vt:lpstr>
      <vt:lpstr>Microsoft YaHei UI Light</vt:lpstr>
      <vt:lpstr>Arial</vt:lpstr>
      <vt:lpstr>Calibri</vt:lpstr>
      <vt:lpstr>Cambria Math</vt:lpstr>
      <vt:lpstr>Wingdings</vt:lpstr>
      <vt:lpstr>Office Theme</vt:lpstr>
      <vt:lpstr>Blatt 11, Aufgabe 1</vt:lpstr>
      <vt:lpstr>Aufgabe 1a)</vt:lpstr>
      <vt:lpstr>MC + MR</vt:lpstr>
      <vt:lpstr>MC + MR</vt:lpstr>
      <vt:lpstr>MC + MR</vt:lpstr>
      <vt:lpstr>MC + MR</vt:lpstr>
      <vt:lpstr>MC + MR</vt:lpstr>
      <vt:lpstr>Alternativlösungen</vt:lpstr>
      <vt:lpstr>Aufgabe 1b)</vt:lpstr>
      <vt:lpstr>Aufgabe 1b)</vt:lpstr>
      <vt:lpstr>Ergebnis</vt:lpstr>
      <vt:lpstr>Aufgabe 1c</vt:lpstr>
      <vt:lpstr>Aufgabe 1c</vt:lpstr>
      <vt:lpstr>Aufgabe 1d, nach MRV</vt:lpstr>
      <vt:lpstr>Aufgabe 1d</vt:lpstr>
      <vt:lpstr>Aufgabe 1d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Bernard</dc:creator>
  <cp:lastModifiedBy>Michael Bernard</cp:lastModifiedBy>
  <cp:revision>149</cp:revision>
  <dcterms:created xsi:type="dcterms:W3CDTF">2017-01-13T12:56:15Z</dcterms:created>
  <dcterms:modified xsi:type="dcterms:W3CDTF">2017-01-26T11:55:27Z</dcterms:modified>
</cp:coreProperties>
</file>